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74" r:id="rId5"/>
    <p:sldId id="271" r:id="rId6"/>
    <p:sldId id="257" r:id="rId7"/>
    <p:sldId id="275" r:id="rId8"/>
    <p:sldId id="273" r:id="rId9"/>
    <p:sldId id="259" r:id="rId10"/>
    <p:sldId id="268" r:id="rId11"/>
    <p:sldId id="272" r:id="rId12"/>
    <p:sldId id="263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9E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C27DC8-5158-410D-9B24-98EB5662870C}" v="17" dt="2026-05-22T09:34:43.0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60DB4E-1E7E-4B17-BDE8-26D3AAFA100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953FAE-D6C0-4205-AFA9-EB95364CD63A}">
      <dgm:prSet/>
      <dgm:spPr/>
      <dgm:t>
        <a:bodyPr/>
        <a:lstStyle/>
        <a:p>
          <a:r>
            <a: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Impact door </a:t>
          </a:r>
          <a:r>
            <a:rPr lang="en-US" b="1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Samenwerken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8D5EFF64-7178-4B43-A55C-987A61F15AFF}" type="parTrans" cxnId="{6848DDA0-D835-4B55-9DCA-43C1BBEEF899}">
      <dgm:prSet/>
      <dgm:spPr/>
      <dgm:t>
        <a:bodyPr/>
        <a:lstStyle/>
        <a:p>
          <a:endParaRPr lang="en-US"/>
        </a:p>
      </dgm:t>
    </dgm:pt>
    <dgm:pt modelId="{12AFBE26-4551-4E7A-9D39-EDD6381492AB}" type="sibTrans" cxnId="{6848DDA0-D835-4B55-9DCA-43C1BBEEF899}">
      <dgm:prSet/>
      <dgm:spPr/>
      <dgm:t>
        <a:bodyPr/>
        <a:lstStyle/>
        <a:p>
          <a:endParaRPr lang="en-US"/>
        </a:p>
      </dgm:t>
    </dgm:pt>
    <dgm:pt modelId="{B3304DDB-A3AB-4EDF-A0E8-F9B588EFAFA5}">
      <dgm:prSet custT="1"/>
      <dgm:spPr/>
      <dgm:t>
        <a:bodyPr/>
        <a:lstStyle/>
        <a:p>
          <a:r>
            <a: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17 </a:t>
          </a:r>
          <a:r>
            <a:rPr lang="en-US" sz="2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juni</a:t>
          </a:r>
          <a:r>
            <a: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2026 </a:t>
          </a:r>
        </a:p>
      </dgm:t>
    </dgm:pt>
    <dgm:pt modelId="{8EB883E1-0E99-45B3-B08C-2F63812B9C84}" type="parTrans" cxnId="{60D9A1DF-0451-4F34-9411-6E742D151DDC}">
      <dgm:prSet/>
      <dgm:spPr/>
      <dgm:t>
        <a:bodyPr/>
        <a:lstStyle/>
        <a:p>
          <a:endParaRPr lang="en-US"/>
        </a:p>
      </dgm:t>
    </dgm:pt>
    <dgm:pt modelId="{94054087-6537-4548-AD8D-7E5F2983545F}" type="sibTrans" cxnId="{60D9A1DF-0451-4F34-9411-6E742D151DDC}">
      <dgm:prSet/>
      <dgm:spPr/>
      <dgm:t>
        <a:bodyPr/>
        <a:lstStyle/>
        <a:p>
          <a:endParaRPr lang="en-US"/>
        </a:p>
      </dgm:t>
    </dgm:pt>
    <dgm:pt modelId="{078B5F53-A72E-4EF0-BD29-45EF1309989B}">
      <dgm:prSet custT="1"/>
      <dgm:spPr/>
      <dgm:t>
        <a:bodyPr/>
        <a:lstStyle/>
        <a:p>
          <a:r>
            <a:rPr lang="en-US" sz="2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Netwerkbijeenkomst</a:t>
          </a:r>
          <a:r>
            <a: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Sectorale</a:t>
          </a:r>
          <a:r>
            <a: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Ontwikkelpaden</a:t>
          </a:r>
        </a:p>
      </dgm:t>
    </dgm:pt>
    <dgm:pt modelId="{90A6A2A2-2A02-47D4-9953-22425AA9D764}" type="parTrans" cxnId="{6B542DBE-2111-4BD8-B040-5AADFF65D1B9}">
      <dgm:prSet/>
      <dgm:spPr/>
      <dgm:t>
        <a:bodyPr/>
        <a:lstStyle/>
        <a:p>
          <a:endParaRPr lang="en-US"/>
        </a:p>
      </dgm:t>
    </dgm:pt>
    <dgm:pt modelId="{3780C8D1-12AD-4F11-A5E1-E7390E24E602}" type="sibTrans" cxnId="{6B542DBE-2111-4BD8-B040-5AADFF65D1B9}">
      <dgm:prSet/>
      <dgm:spPr/>
      <dgm:t>
        <a:bodyPr/>
        <a:lstStyle/>
        <a:p>
          <a:endParaRPr lang="en-US"/>
        </a:p>
      </dgm:t>
    </dgm:pt>
    <dgm:pt modelId="{792A93A4-942F-4AAF-B165-CE1B1B2F3E90}" type="pres">
      <dgm:prSet presAssocID="{8760DB4E-1E7E-4B17-BDE8-26D3AAFA1008}" presName="linear" presStyleCnt="0">
        <dgm:presLayoutVars>
          <dgm:animLvl val="lvl"/>
          <dgm:resizeHandles val="exact"/>
        </dgm:presLayoutVars>
      </dgm:prSet>
      <dgm:spPr/>
    </dgm:pt>
    <dgm:pt modelId="{4F62B8CE-F763-4921-9747-3BF86920E704}" type="pres">
      <dgm:prSet presAssocID="{B2953FAE-D6C0-4205-AFA9-EB95364CD63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465D9CE-2AA7-4D41-99D3-9A35A33FA851}" type="pres">
      <dgm:prSet presAssocID="{12AFBE26-4551-4E7A-9D39-EDD6381492AB}" presName="spacer" presStyleCnt="0"/>
      <dgm:spPr/>
    </dgm:pt>
    <dgm:pt modelId="{48139CB4-E8DA-4914-8C6C-AF887FABB558}" type="pres">
      <dgm:prSet presAssocID="{B3304DDB-A3AB-4EDF-A0E8-F9B588EFAFA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1B7BB2F-CAD7-44E1-B3BF-5B4465AA5F4A}" type="pres">
      <dgm:prSet presAssocID="{94054087-6537-4548-AD8D-7E5F2983545F}" presName="spacer" presStyleCnt="0"/>
      <dgm:spPr/>
    </dgm:pt>
    <dgm:pt modelId="{A6FE41D9-F6AB-4237-BE14-1E178BD500B0}" type="pres">
      <dgm:prSet presAssocID="{078B5F53-A72E-4EF0-BD29-45EF1309989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1D58C36-CE1D-4020-8A9A-B3B41AC11C34}" type="presOf" srcId="{8760DB4E-1E7E-4B17-BDE8-26D3AAFA1008}" destId="{792A93A4-942F-4AAF-B165-CE1B1B2F3E90}" srcOrd="0" destOrd="0" presId="urn:microsoft.com/office/officeart/2005/8/layout/vList2"/>
    <dgm:cxn modelId="{EF69C441-A90B-4E05-96A8-3B285678D18D}" type="presOf" srcId="{B3304DDB-A3AB-4EDF-A0E8-F9B588EFAFA5}" destId="{48139CB4-E8DA-4914-8C6C-AF887FABB558}" srcOrd="0" destOrd="0" presId="urn:microsoft.com/office/officeart/2005/8/layout/vList2"/>
    <dgm:cxn modelId="{6848DDA0-D835-4B55-9DCA-43C1BBEEF899}" srcId="{8760DB4E-1E7E-4B17-BDE8-26D3AAFA1008}" destId="{B2953FAE-D6C0-4205-AFA9-EB95364CD63A}" srcOrd="0" destOrd="0" parTransId="{8D5EFF64-7178-4B43-A55C-987A61F15AFF}" sibTransId="{12AFBE26-4551-4E7A-9D39-EDD6381492AB}"/>
    <dgm:cxn modelId="{6B542DBE-2111-4BD8-B040-5AADFF65D1B9}" srcId="{8760DB4E-1E7E-4B17-BDE8-26D3AAFA1008}" destId="{078B5F53-A72E-4EF0-BD29-45EF1309989B}" srcOrd="2" destOrd="0" parTransId="{90A6A2A2-2A02-47D4-9953-22425AA9D764}" sibTransId="{3780C8D1-12AD-4F11-A5E1-E7390E24E602}"/>
    <dgm:cxn modelId="{1BFEE0C7-F1CB-4C3C-8E9E-D2A21B617DED}" type="presOf" srcId="{B2953FAE-D6C0-4205-AFA9-EB95364CD63A}" destId="{4F62B8CE-F763-4921-9747-3BF86920E704}" srcOrd="0" destOrd="0" presId="urn:microsoft.com/office/officeart/2005/8/layout/vList2"/>
    <dgm:cxn modelId="{934BC8DD-D66A-4CDD-B513-47488F38D616}" type="presOf" srcId="{078B5F53-A72E-4EF0-BD29-45EF1309989B}" destId="{A6FE41D9-F6AB-4237-BE14-1E178BD500B0}" srcOrd="0" destOrd="0" presId="urn:microsoft.com/office/officeart/2005/8/layout/vList2"/>
    <dgm:cxn modelId="{60D9A1DF-0451-4F34-9411-6E742D151DDC}" srcId="{8760DB4E-1E7E-4B17-BDE8-26D3AAFA1008}" destId="{B3304DDB-A3AB-4EDF-A0E8-F9B588EFAFA5}" srcOrd="1" destOrd="0" parTransId="{8EB883E1-0E99-45B3-B08C-2F63812B9C84}" sibTransId="{94054087-6537-4548-AD8D-7E5F2983545F}"/>
    <dgm:cxn modelId="{1FB136E9-C46A-4D2B-9297-57FA5B5B1617}" type="presParOf" srcId="{792A93A4-942F-4AAF-B165-CE1B1B2F3E90}" destId="{4F62B8CE-F763-4921-9747-3BF86920E704}" srcOrd="0" destOrd="0" presId="urn:microsoft.com/office/officeart/2005/8/layout/vList2"/>
    <dgm:cxn modelId="{C13FDAE8-DE61-4675-9061-DC8D11A3E983}" type="presParOf" srcId="{792A93A4-942F-4AAF-B165-CE1B1B2F3E90}" destId="{8465D9CE-2AA7-4D41-99D3-9A35A33FA851}" srcOrd="1" destOrd="0" presId="urn:microsoft.com/office/officeart/2005/8/layout/vList2"/>
    <dgm:cxn modelId="{8A1A6719-9B7A-4B0D-BC21-9B04F87904C0}" type="presParOf" srcId="{792A93A4-942F-4AAF-B165-CE1B1B2F3E90}" destId="{48139CB4-E8DA-4914-8C6C-AF887FABB558}" srcOrd="2" destOrd="0" presId="urn:microsoft.com/office/officeart/2005/8/layout/vList2"/>
    <dgm:cxn modelId="{5608FEA9-11E0-4399-912E-16F7460DCCFA}" type="presParOf" srcId="{792A93A4-942F-4AAF-B165-CE1B1B2F3E90}" destId="{91B7BB2F-CAD7-44E1-B3BF-5B4465AA5F4A}" srcOrd="3" destOrd="0" presId="urn:microsoft.com/office/officeart/2005/8/layout/vList2"/>
    <dgm:cxn modelId="{01ADAA39-8CFC-4844-BB67-FDC1D8566A19}" type="presParOf" srcId="{792A93A4-942F-4AAF-B165-CE1B1B2F3E90}" destId="{A6FE41D9-F6AB-4237-BE14-1E178BD500B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62B8CE-F763-4921-9747-3BF86920E704}">
      <dsp:nvSpPr>
        <dsp:cNvPr id="0" name=""/>
        <dsp:cNvSpPr/>
      </dsp:nvSpPr>
      <dsp:spPr>
        <a:xfrm>
          <a:off x="0" y="850933"/>
          <a:ext cx="630186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Impact door </a:t>
          </a:r>
          <a:r>
            <a:rPr lang="en-US" sz="4100" b="1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Samenwerken</a:t>
          </a:r>
          <a:endParaRPr lang="en-US" sz="4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48005" y="898938"/>
        <a:ext cx="6205850" cy="887374"/>
      </dsp:txXfrm>
    </dsp:sp>
    <dsp:sp modelId="{48139CB4-E8DA-4914-8C6C-AF887FABB558}">
      <dsp:nvSpPr>
        <dsp:cNvPr id="0" name=""/>
        <dsp:cNvSpPr/>
      </dsp:nvSpPr>
      <dsp:spPr>
        <a:xfrm>
          <a:off x="0" y="1952398"/>
          <a:ext cx="630186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17 </a:t>
          </a:r>
          <a:r>
            <a:rPr lang="en-US" sz="2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juni</a:t>
          </a:r>
          <a:r>
            <a:rPr lang="en-US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2026 </a:t>
          </a:r>
        </a:p>
      </dsp:txBody>
      <dsp:txXfrm>
        <a:off x="48005" y="2000403"/>
        <a:ext cx="6205850" cy="887374"/>
      </dsp:txXfrm>
    </dsp:sp>
    <dsp:sp modelId="{A6FE41D9-F6AB-4237-BE14-1E178BD500B0}">
      <dsp:nvSpPr>
        <dsp:cNvPr id="0" name=""/>
        <dsp:cNvSpPr/>
      </dsp:nvSpPr>
      <dsp:spPr>
        <a:xfrm>
          <a:off x="0" y="3053863"/>
          <a:ext cx="630186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Netwerkbijeenkomst</a:t>
          </a:r>
          <a:r>
            <a:rPr lang="en-US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24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Sectorale</a:t>
          </a:r>
          <a:r>
            <a:rPr lang="en-US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Ontwikkelpaden</a:t>
          </a:r>
        </a:p>
      </dsp:txBody>
      <dsp:txXfrm>
        <a:off x="48005" y="3101868"/>
        <a:ext cx="6205850" cy="8873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2D3F4-59A5-4135-9873-91485B0A1B6D}" type="datetimeFigureOut">
              <a:rPr lang="nl-NL" smtClean="0"/>
              <a:t>26-5-2026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555BF-C90C-4B66-AD15-EC590BCF307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2736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F3F979-23F2-7B0D-B2DE-BA0D7D2080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A26CF15-4616-8110-6113-F9EF239A3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3C61CCB-68C1-BBE6-EF0C-3D7254547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B5F-9125-4646-B155-F8067516BAFE}" type="datetimeFigureOut">
              <a:rPr lang="nl-NL" smtClean="0"/>
              <a:t>26-5-2026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0665297-9472-0AB1-36FF-FB9BD454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FC6F7E-B9CB-6737-AAF0-D4BE08C74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BA9-B8C3-4A85-BAB5-CD3025BCCD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4662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5C8A22-520D-17FC-0A92-4D3F6CB2C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C7EE24-C4EB-D389-959C-854AA4DE6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7AE3142-44EE-7D80-B4D2-50D096759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B5F-9125-4646-B155-F8067516BAFE}" type="datetimeFigureOut">
              <a:rPr lang="nl-NL" smtClean="0"/>
              <a:t>26-5-2026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F60323-C7A4-80FD-EBB5-C9C72C2D6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68BF31E-9C0A-5B3C-69B6-7DD4F5135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BA9-B8C3-4A85-BAB5-CD3025BCCD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6581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6C8AF2-61B6-4E12-B32B-30876E207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CFA5236-1CE1-4964-0A62-DCA9B0C25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B566405-E933-93C3-0BF6-6006A43AA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B5F-9125-4646-B155-F8067516BAFE}" type="datetimeFigureOut">
              <a:rPr lang="nl-NL" smtClean="0"/>
              <a:t>26-5-2026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5E6D4C-DF46-8DB9-1414-7B3B12A4A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C3B577A-DAC4-31B1-5AB8-DAD52139D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BA9-B8C3-4A85-BAB5-CD3025BCCD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43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41F4FE-5C83-9A36-1032-30C62F451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6C3DDC-E855-76B5-E243-44665D98A6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4EFE49C-B03E-DCD7-4AF3-81949B815B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74F0DB6-3EAF-A788-748A-D7D1E0C26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B5F-9125-4646-B155-F8067516BAFE}" type="datetimeFigureOut">
              <a:rPr lang="nl-NL" smtClean="0"/>
              <a:t>26-5-2026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A370F4F-D5F3-5B2F-C85E-3B77D26D7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2BD6CF6-2EFB-C8F9-8941-81FF07107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BA9-B8C3-4A85-BAB5-CD3025BCCD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80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7F721E-8496-602F-DEFF-3D832F989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0FD3698-0998-2FAE-C46B-B34BC0F4C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DAEFF09-2B4B-8B04-CF3A-33AEAA4D02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FBEBC24-EF80-EF9C-609B-140FDE2F0F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FD2CED8-3EF1-7CC9-F9B2-8C12479DB0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2DC74E24-752F-1B7E-9C7C-DF242E4D1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B5F-9125-4646-B155-F8067516BAFE}" type="datetimeFigureOut">
              <a:rPr lang="nl-NL" smtClean="0"/>
              <a:t>26-5-2026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60E20B7-2DCB-0B98-C026-C191E6441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A92E28A-DBD8-C592-81A6-09F676E13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BA9-B8C3-4A85-BAB5-CD3025BCCD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9694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D281BA-C29E-83D5-0858-4346FECD9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F9B2F93-C8DF-C158-3D65-333C916B0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B5F-9125-4646-B155-F8067516BAFE}" type="datetimeFigureOut">
              <a:rPr lang="nl-NL" smtClean="0"/>
              <a:t>26-5-2026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73178BD-C391-4458-31FD-741D068A8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B153582-80B2-F33D-51B7-3C647998C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BA9-B8C3-4A85-BAB5-CD3025BCCD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7615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65E1E6E-C6D1-7C9A-1A41-627B077FB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B5F-9125-4646-B155-F8067516BAFE}" type="datetimeFigureOut">
              <a:rPr lang="nl-NL" smtClean="0"/>
              <a:t>26-5-2026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0AC5EEB-770A-4CD6-A1BC-A973E0480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C5EC082-592C-3256-9B04-97040FBDD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BA9-B8C3-4A85-BAB5-CD3025BCCD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3874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43A24A-271B-C453-79F4-2C858E521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E079F2B-8789-23F7-BF79-70FE27FEE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A8EA3B2-F453-C7F4-E671-98E61F3B8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D536A3E-BE19-7059-7927-EC996F5D5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B5F-9125-4646-B155-F8067516BAFE}" type="datetimeFigureOut">
              <a:rPr lang="nl-NL" smtClean="0"/>
              <a:t>26-5-2026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103F2C1-14EC-F312-6940-71C3E7467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67D4C3A-72E8-B994-E588-666B72A4D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BA9-B8C3-4A85-BAB5-CD3025BCCD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0767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9C4873-A4C6-900B-2283-88F4A02B9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5D06F92-BF12-5484-F837-B5CACFAEC0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19ABD1F-9CE0-BFA0-7159-C354FC14B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E5482C7-DCC0-5313-EDF3-EA982B9B7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B5F-9125-4646-B155-F8067516BAFE}" type="datetimeFigureOut">
              <a:rPr lang="nl-NL" smtClean="0"/>
              <a:t>26-5-2026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01602B2-81DA-BF5E-BD0A-DADC90C2D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3B2BA5C-36F8-F632-FB26-DB275869A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BA9-B8C3-4A85-BAB5-CD3025BCCD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1698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137FEB-5F6B-C1CF-EF71-BBAB1A250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C54D804-0B7A-B914-C828-4660D1A57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8C90432-48C2-512F-BC16-6EE9B7673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B5F-9125-4646-B155-F8067516BAFE}" type="datetimeFigureOut">
              <a:rPr lang="nl-NL" smtClean="0"/>
              <a:t>26-5-2026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E62EA54-45A9-38FF-41FA-68A21EF3C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07712B3-49A1-EA0B-0571-4AD527004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BA9-B8C3-4A85-BAB5-CD3025BCCD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9527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8D3C210-6E0F-B3F3-952A-FBA87EB640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4E56615-C2E1-747E-A81B-39D245396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F5FA92A-AF75-08BD-31AF-D769E7D25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B5F-9125-4646-B155-F8067516BAFE}" type="datetimeFigureOut">
              <a:rPr lang="nl-NL" smtClean="0"/>
              <a:t>26-5-2026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ABDF127-3550-A9F8-B926-1005C45BE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E37AA40-16D7-E6A6-040D-F6F15DDB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BA9-B8C3-4A85-BAB5-CD3025BCCD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8909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0B76635-6993-6E30-D890-CAAA9AF97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81F5DC3-7746-7F39-E5DC-7A7C61089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12E0994-189C-61AE-56C2-B0CD449933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8A2B5F-9125-4646-B155-F8067516BAFE}" type="datetimeFigureOut">
              <a:rPr lang="nl-NL" smtClean="0"/>
              <a:t>26-5-2026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48E352E-2BE4-65C8-113C-AF7CDF46DB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D3381D0-0D05-1698-9A2F-AADB669D02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7C8BA9-B8C3-4A85-BAB5-CD3025BCCD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696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4.png"/><Relationship Id="rId10" Type="http://schemas.openxmlformats.org/officeDocument/2006/relationships/diagramLayout" Target="../diagrams/layout1.xml"/><Relationship Id="rId4" Type="http://schemas.openxmlformats.org/officeDocument/2006/relationships/image" Target="../media/image3.png"/><Relationship Id="rId9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u.nl/onderzoek/projecten/meer-impact-door-samenwerking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amenvoordeklant.nl/praktijkvoorbeelden/een-canvas-voor-de-samenwerking-tussen-sociale-en-reguliere-bedrijven" TargetMode="External"/><Relationship Id="rId5" Type="http://schemas.openxmlformats.org/officeDocument/2006/relationships/hyperlink" Target="mailto:jardytenkleij@samenvoordeklant.nl" TargetMode="External"/><Relationship Id="rId4" Type="http://schemas.openxmlformats.org/officeDocument/2006/relationships/hyperlink" Target="mailto:Linda.bakker@hu.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3FAEB5-E0E4-E188-945E-E38656D9F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B768308-3650-9729-58D2-975C6D64F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9411E380-4E70-60B5-4DDC-54F247DBB9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8F881BF-713D-CE43-7E88-EA36D70E3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8" name="Afbeelding 17" descr="Afbeelding met logo, Lettertype, Graphics, symbool&#10;&#10;Door AI gegenereerde inhoud is mogelijk onjuist.">
            <a:extLst>
              <a:ext uri="{FF2B5EF4-FFF2-40B4-BE49-F238E27FC236}">
                <a16:creationId xmlns:a16="http://schemas.microsoft.com/office/drawing/2014/main" id="{908A0EB1-81AF-2EB1-2492-A550120F2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3352" y="6580716"/>
            <a:ext cx="381000" cy="281752"/>
          </a:xfrm>
          <a:prstGeom prst="rect">
            <a:avLst/>
          </a:prstGeom>
          <a:ln>
            <a:noFill/>
          </a:ln>
        </p:spPr>
      </p:pic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CD37B9C8-3B01-4E99-D810-F1E0E247DA8A}"/>
              </a:ext>
            </a:extLst>
          </p:cNvPr>
          <p:cNvSpPr txBox="1">
            <a:spLocks/>
          </p:cNvSpPr>
          <p:nvPr/>
        </p:nvSpPr>
        <p:spPr>
          <a:xfrm>
            <a:off x="5391899" y="1714005"/>
            <a:ext cx="5427044" cy="23407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ptos" panose="02110004020202020204"/>
                <a:ea typeface="+mn-lt"/>
                <a:cs typeface="+mn-lt"/>
              </a:rPr>
              <a:t> </a:t>
            </a:r>
            <a:endParaRPr kumimoji="0" lang="nl-NL" sz="2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05A6CAD2-E49F-D1A7-0A24-130D91CD487D}"/>
              </a:ext>
            </a:extLst>
          </p:cNvPr>
          <p:cNvSpPr txBox="1">
            <a:spLocks/>
          </p:cNvSpPr>
          <p:nvPr/>
        </p:nvSpPr>
        <p:spPr>
          <a:xfrm>
            <a:off x="566057" y="2089483"/>
            <a:ext cx="11120587" cy="22560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631A2B7C-ED6A-7084-8EA2-1551A21B9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9822" y="1677601"/>
            <a:ext cx="2139881" cy="2206943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F6368127-CBC6-D580-7F2A-584187782B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6931" y="4239401"/>
            <a:ext cx="2152075" cy="2615411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86186038-BA03-D1AE-6671-84095AAF04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6856" y="1406304"/>
            <a:ext cx="2743438" cy="2139881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F6EF2597-AD37-D200-4D41-CD75111781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6853" y="4424846"/>
            <a:ext cx="3261643" cy="1182727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2D79986A-34A0-F2CF-7013-F0E3801DB9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0569" y="1231679"/>
            <a:ext cx="2328874" cy="487722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8D582CFD-5D35-F765-6B5D-0EC338F298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9272" y="3507504"/>
            <a:ext cx="2553741" cy="839666"/>
          </a:xfrm>
          <a:prstGeom prst="rect">
            <a:avLst/>
          </a:prstGeom>
        </p:spPr>
      </p:pic>
      <p:graphicFrame>
        <p:nvGraphicFramePr>
          <p:cNvPr id="28" name="Tekstvak 5">
            <a:extLst>
              <a:ext uri="{FF2B5EF4-FFF2-40B4-BE49-F238E27FC236}">
                <a16:creationId xmlns:a16="http://schemas.microsoft.com/office/drawing/2014/main" id="{EC8A5493-9832-A887-CA64-58F889F24F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2479670"/>
              </p:ext>
            </p:extLst>
          </p:nvPr>
        </p:nvGraphicFramePr>
        <p:xfrm>
          <a:off x="156558" y="1169719"/>
          <a:ext cx="6301860" cy="4888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415412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F44D43-E7D9-2105-8567-834FBF803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F002BA1-6E30-0853-E29D-60FCD2FDD6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J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3A99ECF5-DCBD-5F1E-4E01-A7A962E55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23A92EC-2EEC-16ED-00C1-313035EB1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1E69D4B2-ADBD-4AE0-360B-BCD4E8D2F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829" y="468000"/>
            <a:ext cx="10079385" cy="1440000"/>
          </a:xfrm>
        </p:spPr>
        <p:txBody>
          <a:bodyPr>
            <a:normAutofit/>
          </a:bodyPr>
          <a:lstStyle/>
          <a:p>
            <a:r>
              <a:rPr lang="nl-NL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Visie van Ontwikkelpaden zit in de kern in…. </a:t>
            </a:r>
          </a:p>
        </p:txBody>
      </p:sp>
      <p:pic>
        <p:nvPicPr>
          <p:cNvPr id="18" name="Afbeelding 17" descr="Afbeelding met logo, Lettertype, Graphics, symbool&#10;&#10;Door AI gegenereerde inhoud is mogelijk onjuist.">
            <a:extLst>
              <a:ext uri="{FF2B5EF4-FFF2-40B4-BE49-F238E27FC236}">
                <a16:creationId xmlns:a16="http://schemas.microsoft.com/office/drawing/2014/main" id="{E227EA04-C2D6-CDE8-FD51-F062E302F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3352" y="6580716"/>
            <a:ext cx="381000" cy="281752"/>
          </a:xfrm>
          <a:prstGeom prst="rect">
            <a:avLst/>
          </a:prstGeom>
          <a:ln>
            <a:noFill/>
          </a:ln>
        </p:spPr>
      </p:pic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C84429B7-968B-0F86-0A38-513F7ECC9815}"/>
              </a:ext>
            </a:extLst>
          </p:cNvPr>
          <p:cNvSpPr txBox="1">
            <a:spLocks/>
          </p:cNvSpPr>
          <p:nvPr/>
        </p:nvSpPr>
        <p:spPr>
          <a:xfrm>
            <a:off x="5391899" y="1714005"/>
            <a:ext cx="5427044" cy="23407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nl-NL" sz="2000">
                <a:solidFill>
                  <a:srgbClr val="333333"/>
                </a:solidFill>
                <a:ea typeface="+mn-lt"/>
                <a:cs typeface="+mn-lt"/>
              </a:rPr>
              <a:t> </a:t>
            </a:r>
            <a:endParaRPr lang="nl-NL" sz="2000">
              <a:solidFill>
                <a:srgbClr val="333333"/>
              </a:solidFill>
            </a:endParaRPr>
          </a:p>
          <a:p>
            <a:pPr marL="0" indent="0">
              <a:buNone/>
            </a:pPr>
            <a:endParaRPr lang="nl-NL" sz="200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D7FB9763-C7FF-2020-0744-1600E319051A}"/>
              </a:ext>
            </a:extLst>
          </p:cNvPr>
          <p:cNvSpPr txBox="1">
            <a:spLocks/>
          </p:cNvSpPr>
          <p:nvPr/>
        </p:nvSpPr>
        <p:spPr>
          <a:xfrm>
            <a:off x="566057" y="2089483"/>
            <a:ext cx="11120587" cy="22560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nl-NL" sz="2000" dirty="0">
              <a:solidFill>
                <a:srgbClr val="333333"/>
              </a:solidFill>
            </a:endParaRPr>
          </a:p>
          <a:p>
            <a:pPr marL="0" indent="0">
              <a:buNone/>
            </a:pPr>
            <a:endParaRPr lang="nl-NL" sz="2000" i="1" dirty="0"/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A496FE85-2F80-AFA2-440E-E72517F92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829" y="1714005"/>
            <a:ext cx="10079385" cy="459970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br>
              <a:rPr lang="nl-NL" sz="2400" dirty="0">
                <a:solidFill>
                  <a:schemeClr val="accent2"/>
                </a:solidFill>
              </a:rPr>
            </a:br>
            <a:r>
              <a:rPr lang="nl-NL" sz="2400" dirty="0">
                <a:solidFill>
                  <a:schemeClr val="accent2"/>
                </a:solidFill>
              </a:rPr>
              <a:t>‘</a:t>
            </a:r>
            <a:r>
              <a:rPr lang="nl-NL" sz="2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Duurzame samenwerking in het publiek – private domein </a:t>
            </a:r>
          </a:p>
          <a:p>
            <a:pPr marL="0" indent="0" algn="ctr">
              <a:buNone/>
            </a:pPr>
            <a:r>
              <a:rPr lang="nl-NL" sz="2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zodat werkgevers, werkenden en werkzoekenden elkaar vinden </a:t>
            </a:r>
          </a:p>
          <a:p>
            <a:pPr marL="0" indent="0" algn="ctr">
              <a:buNone/>
            </a:pPr>
            <a:r>
              <a:rPr lang="nl-NL" sz="2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bij in- en doorstroom’.</a:t>
            </a:r>
          </a:p>
          <a:p>
            <a:pPr marL="0" indent="0">
              <a:buNone/>
            </a:pPr>
            <a:endParaRPr lang="nl-NL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Samenwerken. </a:t>
            </a: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 roept dit op?</a:t>
            </a:r>
          </a:p>
          <a:p>
            <a:pPr marL="0" indent="0">
              <a:buNone/>
            </a:pPr>
            <a:endParaRPr lang="nl-NL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Als we dit eens visueel maken…..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85008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2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Afbeelding 7" descr="Afbeelding met logo, Lettertype, Graphics, symbool&#10;&#10;Door AI gegenereerde inhoud is mogelijk onjuist.">
            <a:extLst>
              <a:ext uri="{FF2B5EF4-FFF2-40B4-BE49-F238E27FC236}">
                <a16:creationId xmlns:a16="http://schemas.microsoft.com/office/drawing/2014/main" id="{5EE3B699-ADA5-4961-7A11-902235600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3352" y="6580716"/>
            <a:ext cx="381000" cy="281752"/>
          </a:xfrm>
          <a:prstGeom prst="rect">
            <a:avLst/>
          </a:prstGeom>
          <a:ln>
            <a:noFill/>
          </a:ln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70D141B-0585-B6C5-B6D2-1041E53E7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534887"/>
            <a:ext cx="8382000" cy="471351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Uitgangspunt</a:t>
            </a:r>
          </a:p>
          <a:p>
            <a:pPr lvl="1"/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Cross-sectorale samenwerking is cruciaal voor oplossen complexe maatschappelijke problemen</a:t>
            </a:r>
          </a:p>
          <a:p>
            <a:pPr marL="0" indent="0">
              <a:buNone/>
            </a:pPr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Aanpak bij de opzet</a:t>
            </a:r>
          </a:p>
          <a:p>
            <a:pPr lvl="1"/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Twee jaar praktijkgericht onderzoek samen met ondernemers, incl. inzichten uit de literatuur</a:t>
            </a:r>
          </a:p>
          <a:p>
            <a:pPr marL="0" indent="0">
              <a:buNone/>
            </a:pPr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Doel </a:t>
            </a:r>
          </a:p>
          <a:p>
            <a:pPr lvl="1"/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 cruciale thema’s voor succesvol partnerschap op tafel, de dialoog faciliteren t.b.v. samenwerken met impact.</a:t>
            </a:r>
          </a:p>
          <a:p>
            <a:pPr lvl="1"/>
            <a:endParaRPr lang="nl-NL" dirty="0"/>
          </a:p>
          <a:p>
            <a:pPr lvl="1"/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E5E3FDFA-E2CC-04E0-21BA-C18DBB8EF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Het canvas: waarom?</a:t>
            </a:r>
            <a:endParaRPr lang="nl-NL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314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D3EB76F3-3567-3CBE-9654-4E7ADA832C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7610" b="485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56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3F1EB2-BB2E-89B0-3055-DA40E5126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02536C-7B2F-4A75-D68A-E40B239D3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7BDE1465-FCE8-47D3-110C-1BB36EEDB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34D2B8C-0FC3-B0B3-61E7-DFA375BA01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Afbeelding 18" descr="Afbeelding met logo, Lettertype, Graphics, symbool&#10;&#10;Door AI gegenereerde inhoud is mogelijk onjuist.">
            <a:extLst>
              <a:ext uri="{FF2B5EF4-FFF2-40B4-BE49-F238E27FC236}">
                <a16:creationId xmlns:a16="http://schemas.microsoft.com/office/drawing/2014/main" id="{486A0906-BFB4-8FD2-33D5-CC0FE4599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3352" y="6580716"/>
            <a:ext cx="381000" cy="281752"/>
          </a:xfrm>
          <a:prstGeom prst="rect">
            <a:avLst/>
          </a:prstGeom>
          <a:ln>
            <a:noFill/>
          </a:ln>
        </p:spPr>
      </p:pic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B63E1246-42D4-2905-C693-73D8AA36F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029"/>
            <a:ext cx="11168743" cy="503260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Samen met verschillende partners</a:t>
            </a:r>
          </a:p>
          <a:p>
            <a:pPr lvl="1"/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Cross-sectoraal (bv publiek-privaat)</a:t>
            </a:r>
          </a:p>
          <a:p>
            <a:pPr lvl="1"/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Regionaal / landelijk</a:t>
            </a:r>
            <a:b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l-N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Voor verschillende toepassingen</a:t>
            </a:r>
          </a:p>
          <a:p>
            <a:pPr lvl="1"/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starten; uitbreiden; borgen van samenwerkingen</a:t>
            </a:r>
          </a:p>
          <a:p>
            <a:pPr lvl="1"/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Evalueren</a:t>
            </a:r>
            <a:b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l-N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Via verschillende werkvormen</a:t>
            </a:r>
          </a:p>
          <a:p>
            <a:pPr marL="0" indent="0">
              <a:buNone/>
            </a:pPr>
            <a:endParaRPr lang="nl-NL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2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Het </a:t>
            </a:r>
            <a:r>
              <a:rPr lang="nl-NL" sz="240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belang van een onafhankelijk gesprekleider</a:t>
            </a:r>
          </a:p>
          <a:p>
            <a:endParaRPr lang="nl-NL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l-NL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l-NL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672F1738-39AE-C006-ACAC-77FF1BBC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Hoe kan je het gebruiken?</a:t>
            </a:r>
            <a:endParaRPr lang="nl-NL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60F3BD5-F24D-5EE5-3416-1D8818AA68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22" r="16855"/>
          <a:stretch>
            <a:fillRect/>
          </a:stretch>
        </p:blipFill>
        <p:spPr>
          <a:xfrm>
            <a:off x="2547257" y="5392511"/>
            <a:ext cx="696686" cy="101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126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E1B0AD-AA5B-B867-D53F-B3576294B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7F18E06-0418-6AC6-9381-E4111C731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03950480-4B74-C52C-4F32-3E86CE64D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92FB4B9-14BE-A8B4-18C7-AB7F6EADF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Afbeelding 7" descr="Afbeelding met logo, Lettertype, Graphics, symbool&#10;&#10;Door AI gegenereerde inhoud is mogelijk onjuist.">
            <a:extLst>
              <a:ext uri="{FF2B5EF4-FFF2-40B4-BE49-F238E27FC236}">
                <a16:creationId xmlns:a16="http://schemas.microsoft.com/office/drawing/2014/main" id="{5129C9EA-3379-EA2E-5A46-C76732C21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3352" y="6580716"/>
            <a:ext cx="381000" cy="281752"/>
          </a:xfrm>
          <a:prstGeom prst="rect">
            <a:avLst/>
          </a:prstGeom>
          <a:ln>
            <a:noFill/>
          </a:ln>
        </p:spPr>
      </p:pic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C962FADA-675B-8C23-FD26-7FDCE96CF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1908000"/>
            <a:ext cx="10473871" cy="407426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Centrale vraag: </a:t>
            </a:r>
          </a:p>
          <a:p>
            <a:pPr marL="0" indent="0">
              <a:buNone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Hoe komen we (in onze sector en regio) tot duurzame samenwerking om meer mensen aan het werk te helpen? </a:t>
            </a:r>
          </a:p>
          <a:p>
            <a:pPr marL="0" indent="0">
              <a:buNone/>
            </a:pPr>
            <a:endParaRPr lang="nl-NL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Stap 1 Samenwerking starten</a:t>
            </a:r>
          </a:p>
          <a:p>
            <a:pPr marL="0" indent="0">
              <a:buNone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Kennismaken en doelen bepalen: </a:t>
            </a:r>
          </a:p>
          <a:p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Waarom willen we impact maken? (beeldkaarten)</a:t>
            </a:r>
          </a:p>
          <a:p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 zijn onze impactdoelen? (post-its)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B7155F19-7D67-19F8-16A0-12AE9B2E23EA}"/>
              </a:ext>
            </a:extLst>
          </p:cNvPr>
          <p:cNvSpPr txBox="1">
            <a:spLocks/>
          </p:cNvSpPr>
          <p:nvPr/>
        </p:nvSpPr>
        <p:spPr>
          <a:xfrm>
            <a:off x="1045029" y="468000"/>
            <a:ext cx="9466971" cy="144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Aan de slag met het canvas</a:t>
            </a:r>
            <a:endParaRPr lang="nl-NL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30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1045BF-C1FF-91B9-BD75-3804D6E88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29">
            <a:extLst>
              <a:ext uri="{FF2B5EF4-FFF2-40B4-BE49-F238E27FC236}">
                <a16:creationId xmlns:a16="http://schemas.microsoft.com/office/drawing/2014/main" id="{16843CAB-F5BA-2CAF-4896-039FF265AD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B9F4FCA8-6924-C751-769C-0A6685CEA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6883B20-D539-4D95-6D9B-6ACE2E0F5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Afbeelding 7" descr="Afbeelding met logo, Lettertype, Graphics, symbool&#10;&#10;Door AI gegenereerde inhoud is mogelijk onjuist.">
            <a:extLst>
              <a:ext uri="{FF2B5EF4-FFF2-40B4-BE49-F238E27FC236}">
                <a16:creationId xmlns:a16="http://schemas.microsoft.com/office/drawing/2014/main" id="{9A2B3A97-93A4-ADEF-3F84-CAF4F3C99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3352" y="6580716"/>
            <a:ext cx="381000" cy="281752"/>
          </a:xfrm>
          <a:prstGeom prst="rect">
            <a:avLst/>
          </a:prstGeom>
          <a:ln>
            <a:noFill/>
          </a:ln>
        </p:spPr>
      </p:pic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FFB7E4DD-A6C1-864E-D577-D9B28F261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1229" y="2040576"/>
            <a:ext cx="10346871" cy="414432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Centrale vraag: </a:t>
            </a:r>
          </a:p>
          <a:p>
            <a:pPr marL="0" indent="0">
              <a:buNone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Hoe komen we (in onze sector en regio) tot duurzame samenwerking om meer mensen aan het werk te helpen? </a:t>
            </a:r>
          </a:p>
          <a:p>
            <a:pPr marL="0" indent="0">
              <a:buNone/>
            </a:pPr>
            <a:endParaRPr lang="nl-NL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Stap 2 Samenwerking starten</a:t>
            </a:r>
          </a:p>
          <a:p>
            <a:pPr marL="0" indent="0">
              <a:buNone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Kansen en uitdagingen op tafel (stickers plakken)</a:t>
            </a:r>
          </a:p>
          <a:p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 welke thema’s is in onze sector/regio al helderheid? </a:t>
            </a:r>
            <a:r>
              <a:rPr lang="nl-NL" sz="2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(groen)</a:t>
            </a:r>
          </a:p>
          <a:p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Welke thema’s vragen nog aandacht? </a:t>
            </a:r>
            <a:r>
              <a:rPr lang="nl-NL" sz="2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(oranje)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11E83330-5AC1-25FF-59A3-4ECA17646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230" y="468313"/>
            <a:ext cx="9391196" cy="1439862"/>
          </a:xfrm>
        </p:spPr>
        <p:txBody>
          <a:bodyPr>
            <a:normAutofit/>
          </a:bodyPr>
          <a:lstStyle/>
          <a:p>
            <a:r>
              <a:rPr lang="nl-NL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Aan de slag met het canvas</a:t>
            </a:r>
            <a:endParaRPr lang="nl-NL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278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A11D02-DCDA-856D-2406-0C4B7C65C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6460605-67F3-3344-6A35-325DBCF46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F756AC3A-894B-CE7E-880B-888551D77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07E092A-FB5C-1F51-DC09-42E7BB62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8BC9E1F9-0DA5-DCC1-3E58-0B083D273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943" y="468000"/>
            <a:ext cx="10090271" cy="1440000"/>
          </a:xfrm>
        </p:spPr>
        <p:txBody>
          <a:bodyPr>
            <a:normAutofit/>
          </a:bodyPr>
          <a:lstStyle/>
          <a:p>
            <a:r>
              <a:rPr lang="nl-NL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Toepassing in je eigen praktijk</a:t>
            </a:r>
          </a:p>
        </p:txBody>
      </p:sp>
      <p:pic>
        <p:nvPicPr>
          <p:cNvPr id="17" name="Afbeelding 16" descr="Afbeelding met logo, Lettertype, Graphics, symbool&#10;&#10;Door AI gegenereerde inhoud is mogelijk onjuist.">
            <a:extLst>
              <a:ext uri="{FF2B5EF4-FFF2-40B4-BE49-F238E27FC236}">
                <a16:creationId xmlns:a16="http://schemas.microsoft.com/office/drawing/2014/main" id="{D9B8E4F7-C5E8-2DEE-474E-C15B5C1C0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3352" y="6580716"/>
            <a:ext cx="381000" cy="281752"/>
          </a:xfrm>
          <a:prstGeom prst="rect">
            <a:avLst/>
          </a:prstGeom>
          <a:ln>
            <a:noFill/>
          </a:ln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B8200070-243F-D2DB-7AB4-01F8A32EC492}"/>
              </a:ext>
            </a:extLst>
          </p:cNvPr>
          <p:cNvSpPr txBox="1"/>
          <p:nvPr/>
        </p:nvSpPr>
        <p:spPr>
          <a:xfrm>
            <a:off x="957943" y="2095500"/>
            <a:ext cx="102307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 voor jezelf na:</a:t>
            </a:r>
          </a:p>
          <a:p>
            <a:endParaRPr lang="nl-NL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welk gesprek of aan welke tafel kan ik dit canvas de komende week gebruiken?  </a:t>
            </a:r>
          </a:p>
        </p:txBody>
      </p:sp>
    </p:spTree>
    <p:extLst>
      <p:ext uri="{BB962C8B-B14F-4D97-AF65-F5344CB8AC3E}">
        <p14:creationId xmlns:p14="http://schemas.microsoft.com/office/powerpoint/2010/main" val="2997529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C84F6D-7DB7-14EA-1F7F-8C80BBED9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6AB29-9D70-0E20-E480-056521137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84F55EA8-9495-5595-1349-993DA6920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4C44A15-9AB4-CD25-9B35-54062DF2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120F2BBD-BEBE-F77A-25CC-A7D7A8503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229" y="468000"/>
            <a:ext cx="9926985" cy="1440000"/>
          </a:xfrm>
        </p:spPr>
        <p:txBody>
          <a:bodyPr>
            <a:normAutofit/>
          </a:bodyPr>
          <a:lstStyle/>
          <a:p>
            <a:r>
              <a:rPr lang="nl-NL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Meer weten?</a:t>
            </a:r>
          </a:p>
        </p:txBody>
      </p:sp>
      <p:pic>
        <p:nvPicPr>
          <p:cNvPr id="20" name="Afbeelding 19" descr="Afbeelding met logo, Lettertype, Graphics, symbool&#10;&#10;Door AI gegenereerde inhoud is mogelijk onjuist.">
            <a:extLst>
              <a:ext uri="{FF2B5EF4-FFF2-40B4-BE49-F238E27FC236}">
                <a16:creationId xmlns:a16="http://schemas.microsoft.com/office/drawing/2014/main" id="{8B968613-0940-3A8E-40A5-84C9BD359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3352" y="6580716"/>
            <a:ext cx="381000" cy="281752"/>
          </a:xfrm>
          <a:prstGeom prst="rect">
            <a:avLst/>
          </a:prstGeom>
          <a:ln>
            <a:noFill/>
          </a:ln>
        </p:spPr>
      </p:pic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D9485FE6-1392-51E1-6C73-82071C481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785" y="1752600"/>
            <a:ext cx="10669567" cy="408214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Voor het canvas en meer informatie zie onze website: </a:t>
            </a:r>
          </a:p>
          <a:p>
            <a:pPr marL="0" indent="0">
              <a:buNone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Meer impact door samenwerking | Hogeschool Utrecht</a:t>
            </a:r>
            <a:endParaRPr lang="nl-NL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l-NL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Vragen? Neem gerust contact op.</a:t>
            </a:r>
          </a:p>
          <a:p>
            <a:pPr marL="0" indent="0">
              <a:buNone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Linda.bakker@hu.nl</a:t>
            </a: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jardytenkleij@samenvoordeklant.nl</a:t>
            </a: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b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Video en artikel:</a:t>
            </a:r>
          </a:p>
          <a:p>
            <a:pPr marL="0" indent="0">
              <a:buNone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https://www.samenvoordeklant.nl/praktijkvoorbeelden/een-canvas-voor-de-samenwerking-tussen-sociale-en-reguliere-bedrijven</a:t>
            </a:r>
            <a:endParaRPr lang="nl-NL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l-NL" sz="2200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387FB7D-5239-4CE1-A2E3-E0AEC07608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47" y="4139557"/>
            <a:ext cx="695004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53226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d12aac-e189-4a4d-80ba-8b4672d0d853" xsi:nil="true"/>
    <lcf76f155ced4ddcb4097134ff3c332f xmlns="26384278-c6e0-4e00-bd9f-e5012ca3768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65BCB77E91B741AF332B0F97383075" ma:contentTypeVersion="17" ma:contentTypeDescription="Een nieuw document maken." ma:contentTypeScope="" ma:versionID="959560eee40867231192f516c37849ba">
  <xsd:schema xmlns:xsd="http://www.w3.org/2001/XMLSchema" xmlns:xs="http://www.w3.org/2001/XMLSchema" xmlns:p="http://schemas.microsoft.com/office/2006/metadata/properties" xmlns:ns2="26384278-c6e0-4e00-bd9f-e5012ca3768e" xmlns:ns3="cfd12aac-e189-4a4d-80ba-8b4672d0d853" targetNamespace="http://schemas.microsoft.com/office/2006/metadata/properties" ma:root="true" ma:fieldsID="61e6ae9e7ef73fd604f022a9fec64707" ns2:_="" ns3:_="">
    <xsd:import namespace="26384278-c6e0-4e00-bd9f-e5012ca3768e"/>
    <xsd:import namespace="cfd12aac-e189-4a4d-80ba-8b4672d0d8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384278-c6e0-4e00-bd9f-e5012ca376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Afbeeldingtags" ma:readOnly="false" ma:fieldId="{5cf76f15-5ced-4ddc-b409-7134ff3c332f}" ma:taxonomyMulti="true" ma:sspId="babfe58f-2fa6-4d76-8f7f-5744f0a65da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d12aac-e189-4a4d-80ba-8b4672d0d853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68f39ed2-ed56-494a-bbbc-00a1eaff79e0}" ma:internalName="TaxCatchAll" ma:showField="CatchAllData" ma:web="cfd12aac-e189-4a4d-80ba-8b4672d0d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AD31B7-C8C0-4088-A9A7-D546DCD607EF}">
  <ds:schemaRefs>
    <ds:schemaRef ds:uri="5eab7cd9-612f-4f52-a913-df0d01b7ba2c"/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8e1f8f41-587c-48f1-bf9e-d34a1332609a"/>
  </ds:schemaRefs>
</ds:datastoreItem>
</file>

<file path=customXml/itemProps2.xml><?xml version="1.0" encoding="utf-8"?>
<ds:datastoreItem xmlns:ds="http://schemas.openxmlformats.org/officeDocument/2006/customXml" ds:itemID="{1D60D3A3-9B54-4E4C-A2A1-307E11B3BCAC}"/>
</file>

<file path=customXml/itemProps3.xml><?xml version="1.0" encoding="utf-8"?>
<ds:datastoreItem xmlns:ds="http://schemas.openxmlformats.org/officeDocument/2006/customXml" ds:itemID="{AC15210E-DFB7-41FA-BB2F-51151100BAA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364</Words>
  <Application>Microsoft Office PowerPoint</Application>
  <PresentationFormat>Breedbeeld</PresentationFormat>
  <Paragraphs>66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Kantoorthema</vt:lpstr>
      <vt:lpstr>PowerPoint-presentatie</vt:lpstr>
      <vt:lpstr>Visie van Ontwikkelpaden zit in de kern in…. </vt:lpstr>
      <vt:lpstr>Het canvas: waarom?</vt:lpstr>
      <vt:lpstr>PowerPoint-presentatie</vt:lpstr>
      <vt:lpstr>Hoe kan je het gebruiken?</vt:lpstr>
      <vt:lpstr>PowerPoint-presentatie</vt:lpstr>
      <vt:lpstr>Aan de slag met het canvas</vt:lpstr>
      <vt:lpstr>Toepassing in je eigen praktijk</vt:lpstr>
      <vt:lpstr>Meer weten?</vt:lpstr>
    </vt:vector>
  </TitlesOfParts>
  <Company>Hogeschool Utrecht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Bakker</dc:creator>
  <cp:lastModifiedBy>Jardy ten Kleij</cp:lastModifiedBy>
  <cp:revision>5</cp:revision>
  <dcterms:created xsi:type="dcterms:W3CDTF">2026-03-27T13:00:49Z</dcterms:created>
  <dcterms:modified xsi:type="dcterms:W3CDTF">2026-05-26T07:17:25Z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0x010100CA65BCB77E91B741AF332B0F97383075</vt:lpwstr>
  </property>
  <property fmtid="{D5CDD505-2E9C-101B-9397-08002B2CF9AE}" pid="3" name="MediaServiceImageTags">
    <vt:lpwstr/>
  </property>
</Properties>
</file>